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97" d="100"/>
          <a:sy n="97" d="100"/>
        </p:scale>
        <p:origin x="701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6BDC3-EAC3-48CB-8D64-CC5C0254274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4A0E2-96A0-4F2A-89C9-F79A212B8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7929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27E82-FBC4-40BB-937A-FEED07B0B76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9442E-E060-4864-96F5-30F9DC73E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585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23B88-1BC0-4AAA-903C-C6F5709AB7C0}" type="datetime1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3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2D42-5B67-45A5-8287-F859599F738D}" type="datetime1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FFA69-344A-447B-BCA4-9914932068F8}" type="datetime1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7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8800" y="601445"/>
            <a:ext cx="3566052" cy="10061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792" y="384353"/>
            <a:ext cx="1057046" cy="12907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225" y="445246"/>
            <a:ext cx="1058575" cy="122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3B41-4B41-4889-900F-E73BA86A04B9}" type="datetime1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0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7530-1528-4C77-BBC9-E0DE13DB1E37}" type="datetime1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1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0151-2BE4-41D9-92B2-E66003D84E6A}" type="datetime1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7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967B5-A9FE-4ED2-BC2E-E56D0B641747}" type="datetime1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4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5CCC0-5005-4BE4-B00A-86A47D148D09}" type="datetime1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1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E1A7-56A5-42C2-A0D1-83A35F57F922}" type="datetime1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8D07-346E-40D4-981E-B8A64103DA06}" type="datetime1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9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32628-B0C4-443D-9375-0DF546212DA6}" type="datetime1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902A1-76DB-4ACF-A9AC-9654A9BCD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5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789044" y="978164"/>
            <a:ext cx="14942517" cy="2230857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ICU- RERE</a:t>
            </a:r>
            <a:endParaRPr lang="en-US" sz="8000" b="1" dirty="0">
              <a:latin typeface="Perpetua" panose="02020502060401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9727" y="3008243"/>
            <a:ext cx="9144000" cy="3591340"/>
          </a:xfrm>
        </p:spPr>
        <p:txBody>
          <a:bodyPr>
            <a:normAutofit fontScale="85000" lnSpcReduction="20000"/>
          </a:bodyPr>
          <a:lstStyle/>
          <a:p>
            <a:endParaRPr lang="en-US" b="1" dirty="0" smtClean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ICU</a:t>
            </a:r>
            <a:r>
              <a:rPr lang="en-US" sz="32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>- Knowledge triangle, innovation: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R</a:t>
            </a:r>
            <a:r>
              <a:rPr lang="en-US" sz="32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>einforcing of 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>ducation,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R</a:t>
            </a:r>
            <a:r>
              <a:rPr lang="en-US" sz="32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>esearch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Perpetua" panose="02020502060401020303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dirty="0" err="1" smtClean="0">
                <a:latin typeface="Perpetua" panose="02020502060401020303" pitchFamily="18" charset="0"/>
                <a:cs typeface="Times New Roman" panose="02020603050405020304" pitchFamily="18" charset="0"/>
              </a:rPr>
              <a:t>.health</a:t>
            </a:r>
            <a:r>
              <a:rPr lang="en-US" sz="32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> &amp; Medical links</a:t>
            </a:r>
          </a:p>
          <a:p>
            <a:endParaRPr lang="en-US" sz="3200" b="1" dirty="0" smtClean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endParaRPr lang="en-US" sz="3200" b="1" dirty="0" smtClean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>Prof. </a:t>
            </a:r>
            <a:r>
              <a:rPr lang="en-US" sz="3200" b="1" dirty="0" err="1" smtClean="0">
                <a:latin typeface="Perpetua" panose="02020502060401020303" pitchFamily="18" charset="0"/>
                <a:cs typeface="Times New Roman" panose="02020603050405020304" pitchFamily="18" charset="0"/>
              </a:rPr>
              <a:t>Bassem</a:t>
            </a:r>
            <a:r>
              <a:rPr lang="en-US" sz="3200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Perpetua" panose="02020502060401020303" pitchFamily="18" charset="0"/>
                <a:cs typeface="Times New Roman" panose="02020603050405020304" pitchFamily="18" charset="0"/>
              </a:rPr>
              <a:t>Kaissi</a:t>
            </a:r>
            <a:endParaRPr lang="en-US" sz="3200" b="1" dirty="0" smtClean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Perpetua" panose="02020502060401020303" pitchFamily="18" charset="0"/>
                <a:cs typeface="Times New Roman" panose="02020603050405020304" pitchFamily="18" charset="0"/>
              </a:rPr>
              <a:t>June 22, 2020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327271"/>
            <a:ext cx="3566052" cy="10061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606" y="51402"/>
            <a:ext cx="1057046" cy="12907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444" y="232988"/>
            <a:ext cx="1058575" cy="122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51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9727" y="3465094"/>
            <a:ext cx="8903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Thank </a:t>
            </a:r>
            <a:r>
              <a:rPr lang="en-US" sz="4800" b="1" dirty="0" smtClean="0">
                <a:solidFill>
                  <a:srgbClr val="FF0000"/>
                </a:solidFill>
              </a:rPr>
              <a:t>YOU!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24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4039" y="1942283"/>
            <a:ext cx="11065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Outline of This Presentation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8866" y="3330115"/>
            <a:ext cx="110655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About ICU- RERE project</a:t>
            </a:r>
          </a:p>
          <a:p>
            <a:r>
              <a:rPr lang="en-US" sz="2400" dirty="0" smtClean="0"/>
              <a:t>ICU -  RERE Cornerstones</a:t>
            </a:r>
          </a:p>
          <a:p>
            <a:r>
              <a:rPr lang="en-US" sz="2400" dirty="0" smtClean="0"/>
              <a:t>Consortium</a:t>
            </a:r>
          </a:p>
          <a:p>
            <a:r>
              <a:rPr lang="en-US" sz="2400" dirty="0" smtClean="0"/>
              <a:t>Project WPs</a:t>
            </a:r>
          </a:p>
          <a:p>
            <a:r>
              <a:rPr lang="en-US" sz="2400" dirty="0" smtClean="0"/>
              <a:t>Progress at MUBS</a:t>
            </a:r>
            <a:endParaRPr lang="en-US" sz="2400" dirty="0"/>
          </a:p>
        </p:txBody>
      </p:sp>
      <p:sp>
        <p:nvSpPr>
          <p:cNvPr id="5" name="Chevron 4"/>
          <p:cNvSpPr/>
          <p:nvPr/>
        </p:nvSpPr>
        <p:spPr>
          <a:xfrm>
            <a:off x="198779" y="3452914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98780" y="3822534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198781" y="4180342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198782" y="4549962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198782" y="4937228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4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8487" y="2010785"/>
            <a:ext cx="6255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About the ICU- RERE </a:t>
            </a:r>
            <a:r>
              <a:rPr lang="en-US" sz="2800" b="1" dirty="0" smtClean="0">
                <a:solidFill>
                  <a:srgbClr val="FF0000"/>
                </a:solidFill>
              </a:rPr>
              <a:t>Project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61391" y="3498574"/>
            <a:ext cx="104692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mission of the </a:t>
            </a:r>
            <a:r>
              <a:rPr lang="en-US" sz="2400" dirty="0" smtClean="0"/>
              <a:t>ICU- </a:t>
            </a:r>
            <a:r>
              <a:rPr lang="en-US" sz="2400" dirty="0"/>
              <a:t>RERE project is to </a:t>
            </a:r>
            <a:r>
              <a:rPr lang="en-US" sz="2400" dirty="0" smtClean="0"/>
              <a:t>enforce </a:t>
            </a:r>
            <a:r>
              <a:rPr lang="en-US" sz="2400" dirty="0"/>
              <a:t>A Knowledge Triangle (AKT) Approach to </a:t>
            </a:r>
            <a:r>
              <a:rPr lang="en-US" sz="2400" dirty="0" smtClean="0"/>
              <a:t>integrate </a:t>
            </a:r>
            <a:r>
              <a:rPr lang="en-US" sz="2400" dirty="0"/>
              <a:t>Education, Research and Community (ERC) to provide timely </a:t>
            </a:r>
            <a:r>
              <a:rPr lang="en-US" sz="2400" dirty="0" err="1"/>
              <a:t>e.health</a:t>
            </a:r>
            <a:r>
              <a:rPr lang="en-US" sz="2400" dirty="0"/>
              <a:t> system </a:t>
            </a:r>
            <a:r>
              <a:rPr lang="en-US" sz="2400" dirty="0" smtClean="0"/>
              <a:t>focusing </a:t>
            </a:r>
            <a:r>
              <a:rPr lang="en-US" sz="2400" dirty="0"/>
              <a:t>on the advances in technology that offer patients, practitioners, medical </a:t>
            </a:r>
            <a:r>
              <a:rPr lang="en-US" sz="2400" dirty="0" smtClean="0"/>
              <a:t>centers, </a:t>
            </a:r>
            <a:r>
              <a:rPr lang="en-US" sz="2400" dirty="0"/>
              <a:t>and hospitals new and innovative options for high quality and cost effective </a:t>
            </a:r>
            <a:r>
              <a:rPr lang="en-US" sz="2400" dirty="0" err="1" smtClean="0"/>
              <a:t>e.medical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smtClean="0"/>
              <a:t>healthcare.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809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4121" y="1722783"/>
            <a:ext cx="89319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ICU -  RERE </a:t>
            </a:r>
            <a:r>
              <a:rPr lang="en-US" sz="2800" b="1" dirty="0" smtClean="0">
                <a:solidFill>
                  <a:srgbClr val="FF0000"/>
                </a:solidFill>
              </a:rPr>
              <a:t>Cornerstones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1635" y="2523002"/>
            <a:ext cx="1029693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major four </a:t>
            </a:r>
            <a:r>
              <a:rPr lang="en-US" sz="2400" b="1" dirty="0" smtClean="0"/>
              <a:t>cornerstones </a:t>
            </a:r>
            <a:r>
              <a:rPr lang="en-US" sz="2400" b="1" dirty="0"/>
              <a:t>of the  ICU-RERE are C A R E:</a:t>
            </a:r>
            <a:endParaRPr lang="en-US" sz="2400" b="1" dirty="0" smtClean="0">
              <a:effectLst/>
            </a:endParaRPr>
          </a:p>
          <a:p>
            <a:r>
              <a:rPr lang="en-US" sz="2000" dirty="0"/>
              <a:t>​</a:t>
            </a:r>
            <a:endParaRPr lang="en-US" sz="2000" dirty="0" smtClean="0">
              <a:effectLst/>
            </a:endParaRPr>
          </a:p>
          <a:p>
            <a:r>
              <a:rPr lang="en-US" sz="2400" dirty="0"/>
              <a:t>Creating </a:t>
            </a:r>
            <a:r>
              <a:rPr lang="en-US" sz="2400" dirty="0" smtClean="0"/>
              <a:t>a </a:t>
            </a:r>
            <a:r>
              <a:rPr lang="en-US" sz="2400" dirty="0"/>
              <a:t>new </a:t>
            </a:r>
            <a:r>
              <a:rPr lang="en-US" sz="2400" dirty="0" smtClean="0"/>
              <a:t>relationship </a:t>
            </a:r>
            <a:r>
              <a:rPr lang="en-US" sz="2400" dirty="0"/>
              <a:t>between the healthcare sector (Industry), health professional and University (Education &amp; Research) </a:t>
            </a:r>
            <a:r>
              <a:rPr lang="en-US" sz="2400" dirty="0" smtClean="0"/>
              <a:t>characterized by a </a:t>
            </a:r>
            <a:r>
              <a:rPr lang="en-US" sz="2400" dirty="0"/>
              <a:t>true partnership, where decisions are made in a shared manner including training of physicians through online sources (continuing medical education</a:t>
            </a:r>
            <a:r>
              <a:rPr lang="en-US" sz="2400" dirty="0" smtClean="0"/>
              <a:t>).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Achieve </a:t>
            </a:r>
            <a:r>
              <a:rPr lang="en-US" sz="2400" dirty="0"/>
              <a:t>and Enhance high </a:t>
            </a:r>
            <a:r>
              <a:rPr lang="en-US" sz="2400" dirty="0" smtClean="0"/>
              <a:t>quality </a:t>
            </a:r>
            <a:r>
              <a:rPr lang="en-US" sz="2400" dirty="0"/>
              <a:t>E-health may enhance the quality of health care for example by allowing comparisons between different providers, involving patients’ additional power for quality assurance.</a:t>
            </a:r>
          </a:p>
          <a:p>
            <a:endParaRPr lang="en-US" dirty="0"/>
          </a:p>
        </p:txBody>
      </p:sp>
      <p:sp>
        <p:nvSpPr>
          <p:cNvPr id="6" name="Chevron 5"/>
          <p:cNvSpPr/>
          <p:nvPr/>
        </p:nvSpPr>
        <p:spPr>
          <a:xfrm>
            <a:off x="225287" y="3342502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225287" y="5164676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75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3913" y="2517913"/>
            <a:ext cx="1064149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/>
              <a:t>Research and evidence based - e-health interventions should be knowledge and evidence-based in a sense that their effectiveness and efficiency should not be assumed but proven by rigorous scientific research and evaluation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Efficiency - one of the promises of e-health is to increase efficiency in health care, thereby decreasing costs by avoiding duplicative or unnecessary diagnostic or therapeutic interventions.</a:t>
            </a:r>
          </a:p>
          <a:p>
            <a:endParaRPr lang="en-US" dirty="0"/>
          </a:p>
        </p:txBody>
      </p:sp>
      <p:sp>
        <p:nvSpPr>
          <p:cNvPr id="4" name="Chevron 3"/>
          <p:cNvSpPr/>
          <p:nvPr/>
        </p:nvSpPr>
        <p:spPr>
          <a:xfrm>
            <a:off x="304801" y="2944938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251793" y="4309911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47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3340" y="1948069"/>
            <a:ext cx="811033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Consortium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509" y="1815549"/>
            <a:ext cx="6321157" cy="494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07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5323" y="1878239"/>
            <a:ext cx="1976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Project </a:t>
            </a:r>
            <a:r>
              <a:rPr lang="en-US" sz="2800" b="1" dirty="0" smtClean="0">
                <a:solidFill>
                  <a:srgbClr val="FF0000"/>
                </a:solidFill>
              </a:rPr>
              <a:t>WPs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932" y="2548353"/>
            <a:ext cx="110574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WP1: </a:t>
            </a:r>
            <a:r>
              <a:rPr lang="en-US" sz="2400" dirty="0" smtClean="0"/>
              <a:t>University- Enterprise Centers of E-Health Innovations</a:t>
            </a:r>
          </a:p>
          <a:p>
            <a:r>
              <a:rPr lang="en-US" sz="2400" b="1" dirty="0" smtClean="0"/>
              <a:t>WP2</a:t>
            </a:r>
            <a:r>
              <a:rPr lang="en-US" sz="2400" b="1" dirty="0"/>
              <a:t>: </a:t>
            </a:r>
            <a:r>
              <a:rPr lang="en-US" sz="2400" dirty="0" smtClean="0"/>
              <a:t>University- Enterprise Web Platform</a:t>
            </a:r>
            <a:endParaRPr lang="en-US" sz="2400" dirty="0"/>
          </a:p>
          <a:p>
            <a:r>
              <a:rPr lang="en-US" sz="2400" b="1" dirty="0"/>
              <a:t>WP3: </a:t>
            </a:r>
            <a:r>
              <a:rPr lang="en-US" sz="2400" dirty="0" smtClean="0"/>
              <a:t>Professional Diploma </a:t>
            </a:r>
            <a:r>
              <a:rPr lang="en-US" sz="2400" dirty="0"/>
              <a:t>&amp; Master </a:t>
            </a:r>
            <a:r>
              <a:rPr lang="en-US" sz="2400" dirty="0" smtClean="0"/>
              <a:t>Study Modules</a:t>
            </a:r>
            <a:endParaRPr lang="en-US" sz="2400" dirty="0"/>
          </a:p>
          <a:p>
            <a:r>
              <a:rPr lang="en-US" sz="2400" b="1" dirty="0"/>
              <a:t>WP4</a:t>
            </a:r>
            <a:r>
              <a:rPr lang="en-US" sz="2400" dirty="0" smtClean="0"/>
              <a:t>: </a:t>
            </a:r>
            <a:r>
              <a:rPr lang="en-US" sz="2400" dirty="0"/>
              <a:t>University- </a:t>
            </a:r>
            <a:r>
              <a:rPr lang="en-US" sz="2400" dirty="0" smtClean="0"/>
              <a:t>Enterprise In-service Training </a:t>
            </a:r>
            <a:r>
              <a:rPr lang="en-US" sz="2400" dirty="0"/>
              <a:t>(IST)</a:t>
            </a:r>
          </a:p>
          <a:p>
            <a:r>
              <a:rPr lang="en-US" sz="2400" b="1" dirty="0"/>
              <a:t>WP5</a:t>
            </a:r>
            <a:r>
              <a:rPr lang="en-US" sz="2400" dirty="0" smtClean="0"/>
              <a:t>: Capacity </a:t>
            </a:r>
            <a:r>
              <a:rPr lang="en-US" sz="2400" dirty="0"/>
              <a:t>Building (CB)</a:t>
            </a:r>
          </a:p>
          <a:p>
            <a:r>
              <a:rPr lang="en-US" sz="2400" b="1" dirty="0"/>
              <a:t>WP6: </a:t>
            </a:r>
            <a:r>
              <a:rPr lang="en-US" sz="2400" dirty="0"/>
              <a:t>Dissemination</a:t>
            </a:r>
          </a:p>
          <a:p>
            <a:r>
              <a:rPr lang="en-US" sz="2400" b="1" dirty="0"/>
              <a:t>WP7: </a:t>
            </a:r>
            <a:r>
              <a:rPr lang="en-US" sz="2400" dirty="0" smtClean="0"/>
              <a:t>Sustainability</a:t>
            </a:r>
          </a:p>
          <a:p>
            <a:r>
              <a:rPr lang="en-US" sz="2400" b="1" dirty="0" smtClean="0"/>
              <a:t>WP8</a:t>
            </a:r>
            <a:r>
              <a:rPr lang="en-US" sz="2400" b="1" dirty="0"/>
              <a:t>: </a:t>
            </a:r>
            <a:r>
              <a:rPr lang="en-US" sz="2400" dirty="0"/>
              <a:t>Quality Control (QC)</a:t>
            </a:r>
          </a:p>
          <a:p>
            <a:r>
              <a:rPr lang="en-US" sz="2400" b="1" dirty="0"/>
              <a:t>WP9</a:t>
            </a:r>
            <a:r>
              <a:rPr lang="en-US" sz="2400" dirty="0"/>
              <a:t>: </a:t>
            </a:r>
            <a:r>
              <a:rPr lang="en-US" sz="2400" dirty="0" smtClean="0"/>
              <a:t>Management</a:t>
            </a:r>
            <a:endParaRPr lang="en-US" b="1" dirty="0" smtClean="0">
              <a:effectLst/>
            </a:endParaRPr>
          </a:p>
          <a:p>
            <a:pPr algn="ctr"/>
            <a:r>
              <a:rPr lang="en-US" b="1" dirty="0" smtClean="0">
                <a:solidFill>
                  <a:srgbClr val="FFFFFF"/>
                </a:solidFill>
                <a:effectLst/>
              </a:rPr>
              <a:t>+ AZHU</a:t>
            </a:r>
            <a:endParaRPr lang="en-US" b="1" dirty="0">
              <a:effectLst/>
            </a:endParaRPr>
          </a:p>
        </p:txBody>
      </p:sp>
      <p:sp>
        <p:nvSpPr>
          <p:cNvPr id="5" name="Chevron 4"/>
          <p:cNvSpPr/>
          <p:nvPr/>
        </p:nvSpPr>
        <p:spPr>
          <a:xfrm>
            <a:off x="192021" y="2654124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188987" y="3027256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185952" y="3421594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185952" y="4872070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196403" y="4491333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176771" y="4129317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188987" y="5234086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96403" y="5592742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185952" y="3792970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70908" y="1835793"/>
            <a:ext cx="28355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Progress at MUBS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9863" y="2646947"/>
            <a:ext cx="97576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Mrs. Diana </a:t>
            </a:r>
            <a:r>
              <a:rPr lang="en-US" dirty="0" err="1" smtClean="0"/>
              <a:t>Nahle</a:t>
            </a:r>
            <a:r>
              <a:rPr lang="en-US" dirty="0" smtClean="0"/>
              <a:t> represented MUBS in the “ICU- Knowledge Triangle, Innovation: Reinforcing of Education- Research E-Health and Medical Links” (Erasmus+ project) kick off meeting hosted by October 6 University in Egypt on February 10 and 11, 2020.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Prepared action plan WP5.</a:t>
            </a:r>
            <a:r>
              <a:rPr lang="en-US" dirty="0"/>
              <a:t> </a:t>
            </a:r>
            <a:r>
              <a:rPr lang="en-US" dirty="0" smtClean="0"/>
              <a:t>where Each </a:t>
            </a:r>
            <a:r>
              <a:rPr lang="en-US" dirty="0"/>
              <a:t>Enterprise and HEI will participate in a pool of teaching experts  through selecting suitable candidates, visits to EU partners &amp; visits by EU professors to Lebanon and Egypt join local training, </a:t>
            </a:r>
            <a:r>
              <a:rPr lang="en-US" dirty="0" smtClean="0"/>
              <a:t>where up </a:t>
            </a:r>
            <a:r>
              <a:rPr lang="en-US" dirty="0"/>
              <a:t>to 4 trainees will attend </a:t>
            </a:r>
            <a:r>
              <a:rPr lang="en-US" dirty="0" smtClean="0"/>
              <a:t>training programs </a:t>
            </a:r>
            <a:r>
              <a:rPr lang="en-US" dirty="0"/>
              <a:t>to improve their web platform and digital skills, training them on innovative Teaching and </a:t>
            </a:r>
            <a:r>
              <a:rPr lang="en-US" dirty="0" smtClean="0"/>
              <a:t>learning </a:t>
            </a:r>
            <a:r>
              <a:rPr lang="en-US" dirty="0"/>
              <a:t>(T&amp;L) </a:t>
            </a:r>
            <a:r>
              <a:rPr lang="en-US" dirty="0" smtClean="0"/>
              <a:t>methods </a:t>
            </a:r>
            <a:r>
              <a:rPr lang="en-US" dirty="0"/>
              <a:t>&amp; assessment methods, utilizing ICT in health education &amp; gain the know-how </a:t>
            </a:r>
            <a:r>
              <a:rPr lang="en-US" dirty="0" smtClean="0"/>
              <a:t>knowledge </a:t>
            </a:r>
            <a:r>
              <a:rPr lang="en-US" dirty="0"/>
              <a:t>necessary to set up the centers &amp; use digital educational portal.</a:t>
            </a:r>
            <a:endParaRPr lang="en-US" dirty="0" smtClean="0">
              <a:effectLst/>
            </a:endParaRPr>
          </a:p>
          <a:p>
            <a:r>
              <a:rPr lang="en-US" dirty="0"/>
              <a:t>​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Chevron 3"/>
          <p:cNvSpPr/>
          <p:nvPr/>
        </p:nvSpPr>
        <p:spPr>
          <a:xfrm>
            <a:off x="178469" y="2993065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174502" y="4393568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8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1166" y="3119569"/>
            <a:ext cx="10732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Will Collect MUBS data from 3 different categories (Stakeholders, Faculty/ Staff, and Students). The links will be disseminated internally at MUBS once the questionnaires will be approved by the project coordinator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Chevron 2"/>
          <p:cNvSpPr/>
          <p:nvPr/>
        </p:nvSpPr>
        <p:spPr>
          <a:xfrm>
            <a:off x="242016" y="2211408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166" y="2069025"/>
            <a:ext cx="10127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Will Support </a:t>
            </a:r>
            <a:r>
              <a:rPr lang="en-US" dirty="0"/>
              <a:t>BAU in </a:t>
            </a:r>
            <a:r>
              <a:rPr lang="en-US" dirty="0" smtClean="0"/>
              <a:t>developing questionnaires for 3 </a:t>
            </a:r>
            <a:r>
              <a:rPr lang="en-US" dirty="0"/>
              <a:t>different </a:t>
            </a:r>
            <a:r>
              <a:rPr lang="en-US" dirty="0" smtClean="0"/>
              <a:t>categories : Stakeholders, Faculty/ Staff, and Students.</a:t>
            </a: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242015" y="3239572"/>
            <a:ext cx="238539" cy="23853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49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542</Words>
  <Application>Microsoft Office PowerPoint</Application>
  <PresentationFormat>Bredbild</PresentationFormat>
  <Paragraphs>49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Perpetua</vt:lpstr>
      <vt:lpstr>Times New Roman</vt:lpstr>
      <vt:lpstr>Office Theme</vt:lpstr>
      <vt:lpstr>ICU- RERE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Dr. Mosad Zineldin</cp:lastModifiedBy>
  <cp:revision>20</cp:revision>
  <dcterms:created xsi:type="dcterms:W3CDTF">2020-10-21T10:40:34Z</dcterms:created>
  <dcterms:modified xsi:type="dcterms:W3CDTF">2020-11-01T23:28:30Z</dcterms:modified>
</cp:coreProperties>
</file>