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C7608-8AAD-459C-BE68-075956A9AD17}" v="57" dt="2020-02-18T10:37:28.068"/>
    <p1510:client id="{A0E6FDD0-7BC5-49C8-994A-27BDB31A0F79}" v="28" dt="2020-02-17T23:25:32.8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8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8FB59-4B08-4FD9-9DA8-772EE8A041D2}" type="datetimeFigureOut">
              <a:rPr lang="sv-SE" smtClean="0"/>
              <a:t>2020-04-16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82060-10D7-46CE-929A-AB22A63CB5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826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425FF-52A0-4B95-BD34-62F8E7FABFDA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B10E-30EB-427D-82A5-8C743465A9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20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E257-CB3F-4EC2-920E-CF49588575DA}" type="datetime1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C53-AAF7-4777-A9C1-43C693F8F2F8}" type="datetime1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8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5F04-A9E0-4E09-A2B5-8F39566AF926}" type="datetime1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421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F693-5582-40C4-B24A-650C1F5FA6E3}" type="datetime1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74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F3B9-058F-4B0D-8AF2-644B8B632682}" type="datetime1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18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3352-28A2-487E-A731-843E59CA8F9E}" type="datetime1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14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2438-B27D-45BD-8EEF-278FB27BF377}" type="datetime1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7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0B9A-7C32-4D6E-9955-4EA11C8854F3}" type="datetime1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3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E47E-DA33-41E1-904F-1DCB908362BA}" type="datetime1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4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7D25-9E37-47EC-A355-E005F8B6734D}" type="datetime1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01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ADFC2-13B7-4C1F-A004-5228CD110A03}" type="datetime1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7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1ACD-DC32-4062-8767-A1EE3C8A4A80}" type="datetime1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20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3050-758E-4D18-9ECA-8A54B5EA2525}" type="datetime1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31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E0B1-B3BE-43F5-BACF-67E8542F71CB}" type="datetime1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6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9EF9-002D-42D4-A934-94A92FC8E30E}" type="datetime1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3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275A-0198-4245-893A-C1067ED9B589}" type="datetime1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72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FE55-5146-437A-A8F8-40B10E67D842}" type="datetime1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21492D-BAE3-4F3F-9122-D8BE70712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0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09DCEA-BF88-429D-BA2F-89AF92141D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WP3 – Study modules </a:t>
            </a:r>
            <a:br>
              <a:rPr lang="en-GB" b="1" dirty="0"/>
            </a:br>
            <a:r>
              <a:rPr lang="en-GB" b="1" dirty="0"/>
              <a:t>Work Steps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55A7B2-B42C-4F81-96CD-9389E3616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GB" sz="2600" b="1" baseline="30000" dirty="0"/>
              <a:t>Knowledge Triangle: Innovation, Reinforcing of Education-Research, E-Health &amp; Medical Links</a:t>
            </a:r>
            <a:endParaRPr lang="it-IT" sz="2600" dirty="0"/>
          </a:p>
          <a:p>
            <a:pPr algn="ctr"/>
            <a:r>
              <a:rPr lang="en-GB" i="1" dirty="0"/>
              <a:t>609506-EPP-1-2019.1-SE-EPPKA2-CBHE-JP</a:t>
            </a:r>
            <a:endParaRPr lang="it-IT" dirty="0"/>
          </a:p>
          <a:p>
            <a:r>
              <a:rPr lang="en-GB" i="1" dirty="0"/>
              <a:t> </a:t>
            </a:r>
            <a:endParaRPr lang="it-IT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C3602BF9-9DBC-4448-91F8-7CD523A5A538}"/>
              </a:ext>
            </a:extLst>
          </p:cNvPr>
          <p:cNvGrpSpPr/>
          <p:nvPr/>
        </p:nvGrpSpPr>
        <p:grpSpPr>
          <a:xfrm>
            <a:off x="2589213" y="0"/>
            <a:ext cx="6437268" cy="474981"/>
            <a:chOff x="636577" y="716847"/>
            <a:chExt cx="6437268" cy="474981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8CBC833D-51A9-4D39-B829-C75999E52BB6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3921109C-7842-4590-AD5D-CA4219A525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345666A2-A2C5-4EFE-A47F-CD634FB3A399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2F7BDE3F-6488-4098-8856-5835906FF4F4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95982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1348CF-CF75-4235-87C1-B637F745E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559" y="687398"/>
            <a:ext cx="10599763" cy="1280890"/>
          </a:xfrm>
        </p:spPr>
        <p:txBody>
          <a:bodyPr>
            <a:normAutofit fontScale="90000"/>
          </a:bodyPr>
          <a:lstStyle/>
          <a:p>
            <a:r>
              <a:rPr lang="en-GB" dirty="0"/>
              <a:t>Step – 8 Evaluate pilot experience by means of questionnaire/focus groups submitted to students and professors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A06AB92-6BE2-40E5-8B0E-F2B42BA8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0DF22354-6DBD-42D5-BB5A-AF39D345B7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146591"/>
              </p:ext>
            </p:extLst>
          </p:nvPr>
        </p:nvGraphicFramePr>
        <p:xfrm>
          <a:off x="2223453" y="2694071"/>
          <a:ext cx="89154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938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6693462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VERIFICATION OF THE EFFECTIVENESS OF THE CHOICES MADE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JULY 2021 TO SEPTEMBER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NDU, BUE, ASU, 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BY MEANS OF QUESSTIONNAIRE/ FOCUS GROUP TO STUDENTS AND PROFESSORS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INFORMATION ABOUT STRENGHTS AND WEAKNESS OF THE MODULES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9D8483AB-77BA-413A-8895-152369024EA2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ED213048-C48B-4B8F-8683-8E5072A21366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B125C8A-D049-493D-9843-A83A8CD64E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F8CF7BC3-656A-4B24-9FA2-2F68866EE613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4D227678-052C-4ED9-BF29-EC88EEB74C58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18594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77BAF4-4B13-4740-B3AA-E9EFC694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743755"/>
            <a:ext cx="10450244" cy="1280890"/>
          </a:xfrm>
        </p:spPr>
        <p:txBody>
          <a:bodyPr>
            <a:normAutofit fontScale="90000"/>
          </a:bodyPr>
          <a:lstStyle/>
          <a:p>
            <a:r>
              <a:rPr lang="en-GB" dirty="0"/>
              <a:t>Step 9 - Improve the courses and realise the final version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D59D015-91BC-42B9-A92C-849E56AFF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A15599F2-A08B-4752-B4EF-702B2E5787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418306"/>
              </p:ext>
            </p:extLst>
          </p:nvPr>
        </p:nvGraphicFramePr>
        <p:xfrm>
          <a:off x="1941511" y="2866366"/>
          <a:ext cx="8915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938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6693462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IMPROVE THE COURSES AND REALIZE THE FINAL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OCTOBER 2021 TO DECEMBER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UNIGE, LNU, </a:t>
                      </a:r>
                      <a:r>
                        <a:rPr lang="en-GB" dirty="0" err="1"/>
                        <a:t>TalTech</a:t>
                      </a:r>
                      <a:r>
                        <a:rPr lang="en-GB" dirty="0"/>
                        <a:t>, NDU, BUE, ASU, 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USING THE DATA COLLECTED IN STEP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FINAL VERSION OF THE COURSES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B39A31F4-99AC-4841-927E-B44C69657B6E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5E5A7B1-FBC8-449C-B448-4A91C42E952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5A955165-07A2-47BF-8030-5589AD912E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9935F955-3FC9-49EE-B18D-7844AC4C34FB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E3304B4D-AB22-47C9-9119-13E975BC6235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1256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3E6F15-5E26-4749-8934-5E10BE28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235" y="759095"/>
            <a:ext cx="1069926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Step 10 - Reach accreditation in Lebanon and Egypt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812788-0886-48BF-95A1-8BB208B4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8088166" cy="722192"/>
          </a:xfrm>
        </p:spPr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6224847D-D017-4654-BBCD-2B80747EC7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133310"/>
              </p:ext>
            </p:extLst>
          </p:nvPr>
        </p:nvGraphicFramePr>
        <p:xfrm>
          <a:off x="2048950" y="2131060"/>
          <a:ext cx="89154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938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6693462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OBTAIN RECOGNITION OF THE COURSES FROM THE RESPECTIVE MINISTRIES OF EDUCATION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NDU, BUE, ASU, SU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PRESENTING THE NECESSARY DOCUMENTATION TO OBTAIN THE RECOGNITION IN THE APPROPRIATE LOCATIONS AND FOLLOWING THE PROCEDURE OF THE FILE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ACTIVATION OF COURSES RECOGNISED BY THE RESPECTIVE MINISTRIES OF EDUCATION FROM THE ACADEMIC YEAR 2022-2023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2BD22468-B138-4C44-A070-F9893045D9D4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AECD14-C6CD-4E3C-9185-27F08CFF93A7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4CD6129-7355-41FA-9393-2E4620BB7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EE364048-B114-44BB-95AA-144C08E1F4B6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0455059C-DDD5-4611-AF59-8E976C8C99EA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4094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755270F-C824-4F33-AB44-9CFA07A6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9" name="Tabella 9">
            <a:extLst>
              <a:ext uri="{FF2B5EF4-FFF2-40B4-BE49-F238E27FC236}">
                <a16:creationId xmlns:a16="http://schemas.microsoft.com/office/drawing/2014/main" id="{414BEA48-DBEB-4352-B2FA-8F4FC9425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490235"/>
              </p:ext>
            </p:extLst>
          </p:nvPr>
        </p:nvGraphicFramePr>
        <p:xfrm>
          <a:off x="1748044" y="806955"/>
          <a:ext cx="9936000" cy="524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3177519646"/>
                    </a:ext>
                  </a:extLst>
                </a:gridCol>
                <a:gridCol w="3492000">
                  <a:extLst>
                    <a:ext uri="{9D8B030D-6E8A-4147-A177-3AD203B41FA5}">
                      <a16:colId xmlns:a16="http://schemas.microsoft.com/office/drawing/2014/main" val="9512854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410963989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335132038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879762844"/>
                    </a:ext>
                  </a:extLst>
                </a:gridCol>
              </a:tblGrid>
              <a:tr h="618665">
                <a:tc>
                  <a:txBody>
                    <a:bodyPr/>
                    <a:lstStyle/>
                    <a:p>
                      <a:r>
                        <a:rPr lang="en-GB" noProof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Partner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Acronym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Contact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603728"/>
                  </a:ext>
                </a:extLst>
              </a:tr>
              <a:tr h="660775">
                <a:tc>
                  <a:txBody>
                    <a:bodyPr/>
                    <a:lstStyle/>
                    <a:p>
                      <a:r>
                        <a:rPr lang="en-GB" noProof="0"/>
                        <a:t>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University of Genoa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UNIGE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Dr Guido Amoretti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653215"/>
                  </a:ext>
                </a:extLst>
              </a:tr>
              <a:tr h="660775">
                <a:tc>
                  <a:txBody>
                    <a:bodyPr/>
                    <a:lstStyle/>
                    <a:p>
                      <a:r>
                        <a:rPr lang="en-GB" noProof="0" dirty="0"/>
                        <a:t>Co-Leader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Linnaeus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LNU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Sweden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Dr </a:t>
                      </a:r>
                      <a:r>
                        <a:rPr lang="en-GB" noProof="0" dirty="0" err="1"/>
                        <a:t>Mosad</a:t>
                      </a:r>
                      <a:r>
                        <a:rPr lang="en-GB" noProof="0" dirty="0"/>
                        <a:t> </a:t>
                      </a:r>
                      <a:r>
                        <a:rPr lang="en-GB" noProof="0" dirty="0" err="1"/>
                        <a:t>Zineldin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9498"/>
                  </a:ext>
                </a:extLst>
              </a:tr>
              <a:tr h="660775">
                <a:tc>
                  <a:txBody>
                    <a:bodyPr/>
                    <a:lstStyle/>
                    <a:p>
                      <a:r>
                        <a:rPr lang="en-GB" noProof="0" dirty="0"/>
                        <a:t>Co-Leader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British University in Egypt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BUE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Dr </a:t>
                      </a:r>
                      <a:r>
                        <a:rPr lang="en-GB" noProof="0" dirty="0" err="1"/>
                        <a:t>Samy</a:t>
                      </a:r>
                      <a:r>
                        <a:rPr lang="en-GB" noProof="0" dirty="0"/>
                        <a:t> El </a:t>
                      </a:r>
                      <a:r>
                        <a:rPr lang="en-GB" noProof="0" dirty="0" err="1"/>
                        <a:t>Ghoneimy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111420"/>
                  </a:ext>
                </a:extLst>
              </a:tr>
              <a:tr h="6607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Co-Leader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Tallin University of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TalTech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Estonia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/>
                        <a:t>Madli</a:t>
                      </a:r>
                      <a:r>
                        <a:rPr lang="en-GB" noProof="0" dirty="0"/>
                        <a:t> </a:t>
                      </a:r>
                      <a:r>
                        <a:rPr lang="en-GB" noProof="0" dirty="0" err="1"/>
                        <a:t>Krispin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843740"/>
                  </a:ext>
                </a:extLst>
              </a:tr>
              <a:tr h="6607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Co-Leader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Notre Dame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NDU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Lebanon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Dr Antoine Farhat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725534"/>
                  </a:ext>
                </a:extLst>
              </a:tr>
              <a:tr h="6607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Co-Leader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Assiut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Dr </a:t>
                      </a:r>
                      <a:r>
                        <a:rPr lang="en-GB" noProof="0" dirty="0" err="1"/>
                        <a:t>Taysir</a:t>
                      </a:r>
                      <a:r>
                        <a:rPr lang="en-GB" noProof="0" dirty="0"/>
                        <a:t> H. Soliman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35805"/>
                  </a:ext>
                </a:extLst>
              </a:tr>
              <a:tr h="6607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Co-Leader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University of Sinai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Dr Ahmed Sharaf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819972"/>
                  </a:ext>
                </a:extLst>
              </a:tr>
            </a:tbl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:a16="http://schemas.microsoft.com/office/drawing/2014/main" id="{BB6C7A7A-9BCA-4880-840E-AE447E79AB5A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F7430EB8-19E0-4952-9EBD-62898B3D9FD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2C3BC4B5-9CF4-4823-9242-8CF8FED0D2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78B8D43A-C518-4897-9042-A489734CD0B3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9098D375-229C-4D1C-9684-A9A470F9484E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6205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E169BC-A209-412F-83F4-26ADF84D5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68020"/>
            <a:ext cx="8911687" cy="86703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Step 1 - State of the art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2376000F-ABF8-4901-9A06-DBDDDF7222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594229"/>
              </p:ext>
            </p:extLst>
          </p:nvPr>
        </p:nvGraphicFramePr>
        <p:xfrm>
          <a:off x="2589213" y="2133600"/>
          <a:ext cx="89154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615">
                  <a:extLst>
                    <a:ext uri="{9D8B030D-6E8A-4147-A177-3AD203B41FA5}">
                      <a16:colId xmlns:a16="http://schemas.microsoft.com/office/drawing/2014/main" val="2000388955"/>
                    </a:ext>
                  </a:extLst>
                </a:gridCol>
                <a:gridCol w="6552785">
                  <a:extLst>
                    <a:ext uri="{9D8B030D-6E8A-4147-A177-3AD203B41FA5}">
                      <a16:colId xmlns:a16="http://schemas.microsoft.com/office/drawing/2014/main" val="361216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221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E-HEALTH IS TAUGHT IN EUROPEAN COUNTRIES AND IN BENEFICIARY COUNTRIES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09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FROM MAY 2020 TO SEPTEMBER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70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PARTNERS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66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COLLECTING INFORMATION ABOUT  E-H-EALTH EDUCATION SYSTEM IN EGYPT, LEBANON AND 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580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 PHOTOGRAPH OF E-HEALTH EDUCATION SYSTEM IN EUROPE AND BENEFICIARY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807505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61EBAA-121F-49FF-A308-D34BBCD3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46653250-8866-45D5-8AA7-90B2583DD5C7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076A47FF-665B-48BC-BC50-6BBA1DD0536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09F6707B-5C6C-4836-BA69-A432B655B6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CF4A2B0F-5B31-48C6-A570-66E577F5014C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D17945F3-26EA-4A29-B621-4D2784055630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9654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3C2E96-8AB4-4972-AF86-E1C0B97B7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128" y="624110"/>
            <a:ext cx="1076587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Step 2 - Differences between Lebanese and Egyptian education systems on E-Health and EU experiences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228223-25F6-4752-A572-FF4FC787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CA0DA844-6216-4D9F-942B-62C5019A1C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383074"/>
              </p:ext>
            </p:extLst>
          </p:nvPr>
        </p:nvGraphicFramePr>
        <p:xfrm>
          <a:off x="2589213" y="2133600"/>
          <a:ext cx="89154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938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6693462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IDENTIFY THE DIFFERENCES BETWEEN DIVERSE EDUCATION SYSTEMS IN E-HEALTH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JULY 2020 TO OCTOBER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UNIGE, LNU, TALTECH, NDU, BEU, ASU, 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COMPARING THE INFORMATION COLLECTED IN STEPS 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MATRIX SHOWING SIMILARITIES AND DIFFERENCES BETWEEN THE EVALUATED SYSTEMS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7036083B-8489-454B-A855-30ECF1390A16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BA99ABBE-9803-4329-B648-D9916F2E303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70C3630-BB3F-4279-A808-AED0C3F1F6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771069D5-107F-4B49-BCB9-A8740E424B04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D9E21448-3B9C-41BD-9EFB-189C5C86D614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5138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38C34-EBA3-4EC1-9369-3F0B27A4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58982"/>
            <a:ext cx="8911687" cy="103447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Step 3 - Education needs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128A8249-2F8B-42B9-A540-3579CCA580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773553"/>
              </p:ext>
            </p:extLst>
          </p:nvPr>
        </p:nvGraphicFramePr>
        <p:xfrm>
          <a:off x="2589213" y="2133600"/>
          <a:ext cx="89154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938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6693462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475957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 IDENTIFY THE TRAINING NEEDS THAT THE COURSE MUST ANSWER TO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JULY 2020 TO OCTOBER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ALL PARTNERS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COLLECT FROM ALL PARTNERS THE POSSIBLE GAPS THAT THE COURSE SHOULD COVER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REPERTOIRE OF KNOWLEDGE AND SKILLS THAT STUDENTS MUST POSSESS AT THE END OF THE COURSES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1D436B-7904-4CB3-B8A1-EE2C3466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45ACE464-46A1-4263-BA40-91AA38A82C72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1393C603-51BE-4FF6-92AF-FD637A654BF7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9F859D74-7829-4C54-9FC3-F89C837655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EEFFB0BA-A1E2-46CE-995B-44AF0862ACD2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6DCF7059-7318-46DE-A2A1-FB039B55DA01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2162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F389B2-107C-4D2F-8BA3-47325630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851" y="567324"/>
            <a:ext cx="10914817" cy="1479589"/>
          </a:xfrm>
        </p:spPr>
        <p:txBody>
          <a:bodyPr>
            <a:normAutofit fontScale="90000"/>
          </a:bodyPr>
          <a:lstStyle/>
          <a:p>
            <a:r>
              <a:rPr lang="en-GB" dirty="0"/>
              <a:t>Step 4 - Enhance Lebanese and Egyptian strengths and use EU strengths to improve the weaknesses of Lebanese and Egyptian education system on E-Health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580883-C624-4606-BE8E-8EA1BC58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9E85A2ED-95C2-45B6-A035-ED926C65AB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187030"/>
              </p:ext>
            </p:extLst>
          </p:nvPr>
        </p:nvGraphicFramePr>
        <p:xfrm>
          <a:off x="2048950" y="2871462"/>
          <a:ext cx="8915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938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6693462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IDENTIFYING THE STRENGTHS AND WEAKNESSES OF THE E-HEALTH EDUCATION SYSTEM IN LEBANON AND EGYPT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NOVEMBER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UNIGE, LNU, TALTECH, NDU, BEU, ASU, 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ANALYZING THE RESULTS OBTAINED IN STEP 2 AND 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COMBINING BEST PRACTICES OF ALL COUNTRIES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8A8635F0-60C0-4762-8167-348EA46476D3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466377E5-7D9D-4431-8F4B-B63D0AD69033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279EE654-52FD-408A-9F18-B25A006602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5DFF7C4F-C00C-4BF8-8F0E-611795AD73DB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4465F1DC-FE5B-4350-A89D-31510D5150B6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22618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AC385C-685A-4802-9FCB-123687F5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796" y="624185"/>
            <a:ext cx="10641708" cy="716562"/>
          </a:xfrm>
        </p:spPr>
        <p:txBody>
          <a:bodyPr/>
          <a:lstStyle/>
          <a:p>
            <a:r>
              <a:rPr lang="en-GB" dirty="0"/>
              <a:t>Step 5 - Choose the architecture of the courses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BFCEBCA-5138-4FF7-963F-EDBF7607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CDD3BF-C15E-4992-9E8B-E6195B8F3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699122"/>
              </p:ext>
            </p:extLst>
          </p:nvPr>
        </p:nvGraphicFramePr>
        <p:xfrm>
          <a:off x="1392702" y="1470648"/>
          <a:ext cx="10536702" cy="4506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898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8271804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10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371031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THE ARCHITECTURE OF THE COURSES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1031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1031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UNIGE, LNU, TALTECH, NDU, BEU, ASU, 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251836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en-GB" sz="2400" dirty="0"/>
                        <a:t>SELECT BETWEEN:</a:t>
                      </a:r>
                    </a:p>
                    <a:p>
                      <a:pPr marL="800100" lvl="1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Short [30 ECTS (3 modules) + 15 ECTS pre-diploma Internship] and long [60 ECTS (6 modules) + 15 ECTS pre-diploma Internship]</a:t>
                      </a:r>
                      <a:endParaRPr lang="it-IT" sz="2400" dirty="0"/>
                    </a:p>
                    <a:p>
                      <a:pPr marL="800100" lvl="1" indent="-34290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Short [30 ECTS (6 modules) + 15 ECTS pre-diploma Internship] and long [60 ECTS (6 modules) + 15 ECTS pre-diploma Internship]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1031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DEFINITION OF THE ARCHITECTURE OF THE COURSES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EDE9A1BC-F634-417E-9616-917D0B014652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83844DF2-0E34-4FB5-91BC-DC147DEFD575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D5660969-6DD8-4C6F-BEF6-AD5B097DEF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93F4353B-3BDF-449E-BF19-1DB0D065931C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2562215A-8DA8-4227-8C61-E953B66EAB27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4194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182E2-40C7-40E3-8907-7C343CC79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107" y="748299"/>
            <a:ext cx="8911687" cy="58585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Step 6 - Decide the contents of the modules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BF8A99-C446-4C10-AB08-CDE42C1F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24EBBEE0-D5DC-41FF-9E4C-6B9B1611CF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982033"/>
              </p:ext>
            </p:extLst>
          </p:nvPr>
        </p:nvGraphicFramePr>
        <p:xfrm>
          <a:off x="2131107" y="2152073"/>
          <a:ext cx="89154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938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6693462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 THE CONTENTS AND OBJECTIVES OF THE INDIVIDUAL MODULES THAT WILL MAKE UP THE COURSES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DECEMBER 2020 TO JANUARY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UNIGE, LNU, TALTECH, NDU, BEU, ASU, 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DESCRIBE THE OUTCOMES OF EACH MODULE AND HOW TO REACH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SILLABUS OF THE COURSES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grpSp>
        <p:nvGrpSpPr>
          <p:cNvPr id="10" name="Gruppo 9">
            <a:extLst>
              <a:ext uri="{FF2B5EF4-FFF2-40B4-BE49-F238E27FC236}">
                <a16:creationId xmlns:a16="http://schemas.microsoft.com/office/drawing/2014/main" id="{87CEDEB3-C8AC-4932-90EB-422233085097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F7916544-E879-4634-92C4-53D1FD9F6B7F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EED09A5D-3ADA-493D-9014-9905038D9B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996B70CD-ABE4-4C88-8515-655E103A0C72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5141993C-6B6D-4827-8962-ADEFE33D54E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16598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71BA4E-F418-4176-8975-C0C4F4DD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746" y="679528"/>
            <a:ext cx="8911687" cy="64127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Step – 7 Start a pilot experience</a:t>
            </a:r>
            <a:r>
              <a:rPr lang="it-IT" sz="3200" dirty="0"/>
              <a:t/>
            </a:r>
            <a:br>
              <a:rPr lang="it-IT" sz="3200" dirty="0"/>
            </a:br>
            <a:endParaRPr lang="en-GB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953A18-071C-4619-BFAA-D04E830C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Knowledge Triangle: Innovation, Reinforcing of Education-Research, E-Health &amp; Medical Links  609506-EPP-1-2019.1-SE-EPPKA2-CBHE-JP</a:t>
            </a:r>
            <a:endParaRPr lang="en-GB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B75862FD-0910-46A1-B411-AE13EEEC3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941119"/>
              </p:ext>
            </p:extLst>
          </p:nvPr>
        </p:nvGraphicFramePr>
        <p:xfrm>
          <a:off x="1929033" y="1767840"/>
          <a:ext cx="89154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207">
                  <a:extLst>
                    <a:ext uri="{9D8B030D-6E8A-4147-A177-3AD203B41FA5}">
                      <a16:colId xmlns:a16="http://schemas.microsoft.com/office/drawing/2014/main" val="4291584773"/>
                    </a:ext>
                  </a:extLst>
                </a:gridCol>
                <a:gridCol w="6638193">
                  <a:extLst>
                    <a:ext uri="{9D8B030D-6E8A-4147-A177-3AD203B41FA5}">
                      <a16:colId xmlns:a16="http://schemas.microsoft.com/office/drawing/2014/main" val="10387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67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ACTIVATE THE MODULES TO VERIFY THEIR FEASIBILITY AND ABILITY TO PRODUCE THE EXPECTED TRAINING RESULTS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0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FEBRUARY 2021 JULY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77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NDU, BUE, ASU, SU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7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STARTING THE MODULES WITH VOLUNTEER STUDENTS BY RECOGNIZING THEM THE PATHS TAKEN WITHIN THEIR OWN TRAINING PROCESS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EXPECTED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COURSE FEASIBILITY VERIFICATION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7267"/>
                  </a:ext>
                </a:extLst>
              </a:tr>
            </a:tbl>
          </a:graphicData>
        </a:graphic>
      </p:graphicFrame>
      <p:grpSp>
        <p:nvGrpSpPr>
          <p:cNvPr id="9" name="Gruppo 8">
            <a:extLst>
              <a:ext uri="{FF2B5EF4-FFF2-40B4-BE49-F238E27FC236}">
                <a16:creationId xmlns:a16="http://schemas.microsoft.com/office/drawing/2014/main" id="{729A2228-CBDE-41A8-AB2B-05341D134268}"/>
              </a:ext>
            </a:extLst>
          </p:cNvPr>
          <p:cNvGrpSpPr/>
          <p:nvPr/>
        </p:nvGrpSpPr>
        <p:grpSpPr>
          <a:xfrm>
            <a:off x="2877366" y="0"/>
            <a:ext cx="6437268" cy="474981"/>
            <a:chOff x="636577" y="716847"/>
            <a:chExt cx="6437268" cy="474981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00B2773D-E5B7-4CFE-B375-99DF86E13A3A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577" y="716847"/>
              <a:ext cx="1327785" cy="4702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F5F2B98C-D938-44D5-987D-43896AE357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4362" y="716847"/>
              <a:ext cx="1266825" cy="470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F8C68F1B-9A09-40F1-8940-E404507247B0}"/>
                </a:ext>
              </a:extLst>
            </p:cNvPr>
            <p:cNvSpPr txBox="1"/>
            <p:nvPr/>
          </p:nvSpPr>
          <p:spPr>
            <a:xfrm>
              <a:off x="3231187" y="721122"/>
              <a:ext cx="200496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I .C. U  </a:t>
              </a:r>
              <a:r>
                <a:rPr lang="it-IT" sz="1200" b="1" dirty="0" err="1">
                  <a:solidFill>
                    <a:srgbClr val="000066"/>
                  </a:solidFill>
                </a:rPr>
                <a:t>Triangle</a:t>
              </a:r>
              <a:endParaRPr lang="it-IT" sz="1200" b="1" dirty="0">
                <a:solidFill>
                  <a:srgbClr val="000066"/>
                </a:solidFill>
              </a:endParaRPr>
            </a:p>
            <a:p>
              <a:pPr algn="ctr"/>
              <a:r>
                <a:rPr lang="it-IT" sz="1200" b="1" dirty="0">
                  <a:solidFill>
                    <a:srgbClr val="000066"/>
                  </a:solidFill>
                </a:rPr>
                <a:t>e-</a:t>
              </a:r>
              <a:r>
                <a:rPr lang="it-IT" sz="1200" b="1" dirty="0" err="1">
                  <a:solidFill>
                    <a:srgbClr val="000066"/>
                  </a:solidFill>
                </a:rPr>
                <a:t>Health</a:t>
              </a:r>
              <a:endParaRPr lang="it-IT" sz="1200" b="1" dirty="0">
                <a:solidFill>
                  <a:srgbClr val="000066"/>
                </a:solidFill>
              </a:endParaRPr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5CEBA557-0B38-49AB-B5AB-FD5F4EE4A2F8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155" y="716848"/>
              <a:ext cx="1837690" cy="4749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36134287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3582</TotalTime>
  <Words>1001</Words>
  <Application>Microsoft Office PowerPoint</Application>
  <PresentationFormat>Bredbild</PresentationFormat>
  <Paragraphs>191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Filo</vt:lpstr>
      <vt:lpstr>WP3 – Study modules  Work Steps</vt:lpstr>
      <vt:lpstr>PowerPoint-presentation</vt:lpstr>
      <vt:lpstr>Step 1 - State of the art </vt:lpstr>
      <vt:lpstr>Step 2 - Differences between Lebanese and Egyptian education systems on E-Health and EU experiences </vt:lpstr>
      <vt:lpstr>Step 3 - Education needs </vt:lpstr>
      <vt:lpstr>Step 4 - Enhance Lebanese and Egyptian strengths and use EU strengths to improve the weaknesses of Lebanese and Egyptian education system on E-Health </vt:lpstr>
      <vt:lpstr>Step 5 - Choose the architecture of the courses</vt:lpstr>
      <vt:lpstr>Step 6 - Decide the contents of the modules </vt:lpstr>
      <vt:lpstr>Step – 7 Start a pilot experience </vt:lpstr>
      <vt:lpstr>Step – 8 Evaluate pilot experience by means of questionnaire/focus groups submitted to students and professors </vt:lpstr>
      <vt:lpstr>Step 9 - Improve the courses and realise the final version </vt:lpstr>
      <vt:lpstr>Step 10 - Reach accreditation in Lebanon and Egypt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 – Study modules  Work Steps</dc:title>
  <dc:creator>Guido Franco Amoretti</dc:creator>
  <cp:lastModifiedBy>Mosad Zineldin</cp:lastModifiedBy>
  <cp:revision>12</cp:revision>
  <cp:lastPrinted>2020-04-16T04:44:11Z</cp:lastPrinted>
  <dcterms:created xsi:type="dcterms:W3CDTF">2020-02-11T08:09:09Z</dcterms:created>
  <dcterms:modified xsi:type="dcterms:W3CDTF">2020-04-17T01:45:52Z</dcterms:modified>
</cp:coreProperties>
</file>